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9" r:id="rId3"/>
    <p:sldId id="258" r:id="rId4"/>
    <p:sldId id="257" r:id="rId5"/>
    <p:sldId id="261" r:id="rId6"/>
    <p:sldId id="262" r:id="rId7"/>
    <p:sldId id="263" r:id="rId8"/>
    <p:sldId id="264" r:id="rId9"/>
    <p:sldId id="266" r:id="rId10"/>
    <p:sldId id="265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9C0A19"/>
    <a:srgbClr val="750004"/>
    <a:srgbClr val="C1EDF9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6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kv>
</file>

<file path=ppt/media/media2.mkv>
</file>

<file path=ppt/media/media3.mkv>
</file>

<file path=ppt/media/media4.mkv>
</file>

<file path=ppt/media/media5.mkv>
</file>

<file path=ppt/media/media6.mkv>
</file>

<file path=ppt/media/media7.mkv>
</file>

<file path=ppt/media/media8.mkv>
</file>

<file path=ppt/media/media9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9289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5771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673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256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8986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6418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7573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588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5939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099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8110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B5FF-8384-41DC-A11D-9F2497623AA8}" type="datetimeFigureOut">
              <a:rPr lang="es-ES" smtClean="0"/>
              <a:t>13/03/2024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AFD00-2819-44F6-9ACA-4B4DC954694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17492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video" Target="../media/media5.mkv"/><Relationship Id="rId13" Type="http://schemas.openxmlformats.org/officeDocument/2006/relationships/slideLayout" Target="../slideLayouts/slideLayout4.xml"/><Relationship Id="rId3" Type="http://schemas.microsoft.com/office/2007/relationships/media" Target="../media/media3.mkv"/><Relationship Id="rId7" Type="http://schemas.microsoft.com/office/2007/relationships/media" Target="../media/media5.mkv"/><Relationship Id="rId12" Type="http://schemas.openxmlformats.org/officeDocument/2006/relationships/video" Target="../media/media7.mkv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video" Target="../media/media4.mkv"/><Relationship Id="rId11" Type="http://schemas.microsoft.com/office/2007/relationships/media" Target="../media/media7.mkv"/><Relationship Id="rId5" Type="http://schemas.microsoft.com/office/2007/relationships/media" Target="../media/media4.mkv"/><Relationship Id="rId10" Type="http://schemas.openxmlformats.org/officeDocument/2006/relationships/video" Target="../media/media6.mkv"/><Relationship Id="rId4" Type="http://schemas.openxmlformats.org/officeDocument/2006/relationships/video" Target="../media/media3.mkv"/><Relationship Id="rId9" Type="http://schemas.microsoft.com/office/2007/relationships/media" Target="../media/media6.mkv"/><Relationship Id="rId1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9.mkv"/><Relationship Id="rId2" Type="http://schemas.openxmlformats.org/officeDocument/2006/relationships/video" Target="../media/media8.mkv"/><Relationship Id="rId1" Type="http://schemas.microsoft.com/office/2007/relationships/media" Target="../media/media8.mkv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9.mk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6BAC81DE-F5B0-4BF1-B543-1D784529B7AA}"/>
              </a:ext>
            </a:extLst>
          </p:cNvPr>
          <p:cNvSpPr/>
          <p:nvPr/>
        </p:nvSpPr>
        <p:spPr>
          <a:xfrm>
            <a:off x="533400" y="393700"/>
            <a:ext cx="11125200" cy="61087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4805455-D6DC-422F-8D0E-3678C0018D93}"/>
              </a:ext>
            </a:extLst>
          </p:cNvPr>
          <p:cNvSpPr/>
          <p:nvPr/>
        </p:nvSpPr>
        <p:spPr>
          <a:xfrm>
            <a:off x="533400" y="355600"/>
            <a:ext cx="11150600" cy="6134100"/>
          </a:xfrm>
          <a:prstGeom prst="rect">
            <a:avLst/>
          </a:prstGeom>
          <a:noFill/>
          <a:ln w="76200">
            <a:solidFill>
              <a:schemeClr val="tx1">
                <a:lumMod val="65000"/>
              </a:schemeClr>
            </a:solidFill>
          </a:ln>
          <a:effectLst>
            <a:outerShdw blurRad="50800" algn="ctr" rotWithShape="0">
              <a:schemeClr val="tx1">
                <a:lumMod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05422F1B-E898-46F9-9CC2-B38A864179A5}"/>
              </a:ext>
            </a:extLst>
          </p:cNvPr>
          <p:cNvGrpSpPr/>
          <p:nvPr/>
        </p:nvGrpSpPr>
        <p:grpSpPr>
          <a:xfrm>
            <a:off x="977900" y="609600"/>
            <a:ext cx="10299700" cy="5207000"/>
            <a:chOff x="850900" y="825500"/>
            <a:chExt cx="10299700" cy="5207000"/>
          </a:xfrm>
          <a:effectLst>
            <a:glow rad="127000">
              <a:srgbClr val="FF0000">
                <a:alpha val="46000"/>
              </a:srgbClr>
            </a:glow>
          </a:effectLst>
        </p:grpSpPr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3A236783-19BD-446C-BC0B-00B13965D0AA}"/>
                </a:ext>
              </a:extLst>
            </p:cNvPr>
            <p:cNvCxnSpPr>
              <a:cxnSpLocks/>
            </p:cNvCxnSpPr>
            <p:nvPr/>
          </p:nvCxnSpPr>
          <p:spPr>
            <a:xfrm>
              <a:off x="901700" y="3416300"/>
              <a:ext cx="102362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FB297BDF-69D0-42BB-B75C-FAE89B796134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5549900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A44FB9BF-B9AD-4D3E-B78E-27C12071B482}"/>
                </a:ext>
              </a:extLst>
            </p:cNvPr>
            <p:cNvCxnSpPr/>
            <p:nvPr/>
          </p:nvCxnSpPr>
          <p:spPr>
            <a:xfrm>
              <a:off x="863600" y="6032500"/>
              <a:ext cx="102870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795E73B4-294B-4BC9-9EC0-6C2BC986079D}"/>
                </a:ext>
              </a:extLst>
            </p:cNvPr>
            <p:cNvCxnSpPr/>
            <p:nvPr/>
          </p:nvCxnSpPr>
          <p:spPr>
            <a:xfrm>
              <a:off x="850900" y="3001939"/>
              <a:ext cx="102870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>
              <a:extLst>
                <a:ext uri="{FF2B5EF4-FFF2-40B4-BE49-F238E27FC236}">
                  <a16:creationId xmlns:a16="http://schemas.microsoft.com/office/drawing/2014/main" id="{5EDCB378-3C20-4315-83E5-2E19F2023ACF}"/>
                </a:ext>
              </a:extLst>
            </p:cNvPr>
            <p:cNvCxnSpPr>
              <a:cxnSpLocks/>
            </p:cNvCxnSpPr>
            <p:nvPr/>
          </p:nvCxnSpPr>
          <p:spPr>
            <a:xfrm>
              <a:off x="876300" y="1236070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>
              <a:extLst>
                <a:ext uri="{FF2B5EF4-FFF2-40B4-BE49-F238E27FC236}">
                  <a16:creationId xmlns:a16="http://schemas.microsoft.com/office/drawing/2014/main" id="{8CD5D565-38B2-4AA2-8D2F-E3F5834B652B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4876800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C0162A75-990C-4BBC-8B64-8AF7DC7B3214}"/>
                </a:ext>
              </a:extLst>
            </p:cNvPr>
            <p:cNvCxnSpPr/>
            <p:nvPr/>
          </p:nvCxnSpPr>
          <p:spPr>
            <a:xfrm>
              <a:off x="863600" y="4356100"/>
              <a:ext cx="102870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cto 26">
              <a:extLst>
                <a:ext uri="{FF2B5EF4-FFF2-40B4-BE49-F238E27FC236}">
                  <a16:creationId xmlns:a16="http://schemas.microsoft.com/office/drawing/2014/main" id="{F8598F34-2836-44B1-83B1-6257FECABB91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3924300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5EAC39FD-721E-4ACD-9238-4AEA29DF53A0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2578100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A9F3EA04-1055-49E1-9795-A95F68EB7ED8}"/>
                </a:ext>
              </a:extLst>
            </p:cNvPr>
            <p:cNvCxnSpPr>
              <a:cxnSpLocks/>
            </p:cNvCxnSpPr>
            <p:nvPr/>
          </p:nvCxnSpPr>
          <p:spPr>
            <a:xfrm>
              <a:off x="876300" y="1932295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90A6ABFA-E049-48B0-B851-236042CA410F}"/>
                </a:ext>
              </a:extLst>
            </p:cNvPr>
            <p:cNvCxnSpPr/>
            <p:nvPr/>
          </p:nvCxnSpPr>
          <p:spPr>
            <a:xfrm>
              <a:off x="863600" y="825500"/>
              <a:ext cx="102870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upo 69">
            <a:extLst>
              <a:ext uri="{FF2B5EF4-FFF2-40B4-BE49-F238E27FC236}">
                <a16:creationId xmlns:a16="http://schemas.microsoft.com/office/drawing/2014/main" id="{651AE14F-CD4B-4A85-A512-6224BC23770C}"/>
              </a:ext>
            </a:extLst>
          </p:cNvPr>
          <p:cNvGrpSpPr/>
          <p:nvPr/>
        </p:nvGrpSpPr>
        <p:grpSpPr>
          <a:xfrm>
            <a:off x="952500" y="622300"/>
            <a:ext cx="10299700" cy="5207000"/>
            <a:chOff x="850900" y="825500"/>
            <a:chExt cx="10299700" cy="5207000"/>
          </a:xfrm>
        </p:grpSpPr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1BAF7A10-0C6F-4794-BA5C-6F60631F611C}"/>
                </a:ext>
              </a:extLst>
            </p:cNvPr>
            <p:cNvCxnSpPr>
              <a:cxnSpLocks/>
            </p:cNvCxnSpPr>
            <p:nvPr/>
          </p:nvCxnSpPr>
          <p:spPr>
            <a:xfrm>
              <a:off x="901700" y="3416300"/>
              <a:ext cx="102362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B2762F34-D132-479B-A092-513304218D88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5549900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AB3B4C52-4E5F-4699-A012-5D9434BC813E}"/>
                </a:ext>
              </a:extLst>
            </p:cNvPr>
            <p:cNvCxnSpPr/>
            <p:nvPr/>
          </p:nvCxnSpPr>
          <p:spPr>
            <a:xfrm>
              <a:off x="863600" y="6032500"/>
              <a:ext cx="102870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D930AC5B-C3CB-458B-A318-17C5E00A47A8}"/>
                </a:ext>
              </a:extLst>
            </p:cNvPr>
            <p:cNvCxnSpPr/>
            <p:nvPr/>
          </p:nvCxnSpPr>
          <p:spPr>
            <a:xfrm>
              <a:off x="850900" y="3001939"/>
              <a:ext cx="102870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59DB5DE7-A48E-46CE-981F-43F5711E185A}"/>
                </a:ext>
              </a:extLst>
            </p:cNvPr>
            <p:cNvCxnSpPr>
              <a:cxnSpLocks/>
            </p:cNvCxnSpPr>
            <p:nvPr/>
          </p:nvCxnSpPr>
          <p:spPr>
            <a:xfrm>
              <a:off x="876300" y="1236070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3AFCFBCA-1C28-4BD4-98C7-C709C677F045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4876800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38">
              <a:extLst>
                <a:ext uri="{FF2B5EF4-FFF2-40B4-BE49-F238E27FC236}">
                  <a16:creationId xmlns:a16="http://schemas.microsoft.com/office/drawing/2014/main" id="{3CEBCFA5-9B44-439F-96E7-16820BA9F939}"/>
                </a:ext>
              </a:extLst>
            </p:cNvPr>
            <p:cNvCxnSpPr/>
            <p:nvPr/>
          </p:nvCxnSpPr>
          <p:spPr>
            <a:xfrm>
              <a:off x="863600" y="4356100"/>
              <a:ext cx="102870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recto 41">
              <a:extLst>
                <a:ext uri="{FF2B5EF4-FFF2-40B4-BE49-F238E27FC236}">
                  <a16:creationId xmlns:a16="http://schemas.microsoft.com/office/drawing/2014/main" id="{F14D9895-C67D-45F6-A4A9-A65A282D5A60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3924300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F3659D24-CDCD-4F07-9784-40B8CCD3C30B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2578100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recto 60">
              <a:extLst>
                <a:ext uri="{FF2B5EF4-FFF2-40B4-BE49-F238E27FC236}">
                  <a16:creationId xmlns:a16="http://schemas.microsoft.com/office/drawing/2014/main" id="{9A0EF128-5DA8-47A7-B333-E73812ECED21}"/>
                </a:ext>
              </a:extLst>
            </p:cNvPr>
            <p:cNvCxnSpPr>
              <a:cxnSpLocks/>
            </p:cNvCxnSpPr>
            <p:nvPr/>
          </p:nvCxnSpPr>
          <p:spPr>
            <a:xfrm>
              <a:off x="876300" y="1932295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68">
              <a:extLst>
                <a:ext uri="{FF2B5EF4-FFF2-40B4-BE49-F238E27FC236}">
                  <a16:creationId xmlns:a16="http://schemas.microsoft.com/office/drawing/2014/main" id="{45B77843-5E1B-48BD-AF33-330F05CC8750}"/>
                </a:ext>
              </a:extLst>
            </p:cNvPr>
            <p:cNvCxnSpPr/>
            <p:nvPr/>
          </p:nvCxnSpPr>
          <p:spPr>
            <a:xfrm>
              <a:off x="863600" y="825500"/>
              <a:ext cx="102870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9061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1.66667E-6 -3.7037E-7 L -1.66667E-6 0.06482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42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1.66667E-6 0.06482 L -1.66667E-6 -3.7037E-7 " pathEditMode="relative" rAng="0" ptsTypes="AA">
                                      <p:cBhvr>
                                        <p:cTn id="9" dur="1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14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"/>
                            </p:stCondLst>
                            <p:childTnLst>
                              <p:par>
                                <p:cTn id="21" presetID="42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4.16667E-6 1.48148E-6 L -4.16667E-6 0.06481 " pathEditMode="relative" rAng="0" ptsTypes="AA">
                                      <p:cBhvr>
                                        <p:cTn id="22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0"/>
                            </p:stCondLst>
                            <p:childTnLst>
                              <p:par>
                                <p:cTn id="24" presetID="42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4.16667E-6 0.06481 L -4.16667E-6 1.48148E-6 " pathEditMode="relative" rAng="0" ptsTypes="AA">
                                      <p:cBhvr>
                                        <p:cTn id="25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2º">
            <a:extLst>
              <a:ext uri="{FF2B5EF4-FFF2-40B4-BE49-F238E27FC236}">
                <a16:creationId xmlns:a16="http://schemas.microsoft.com/office/drawing/2014/main" id="{ED323366-14DA-45B8-BBB6-85EBCC10B334}"/>
              </a:ext>
            </a:extLst>
          </p:cNvPr>
          <p:cNvSpPr txBox="1">
            <a:spLocks/>
          </p:cNvSpPr>
          <p:nvPr/>
        </p:nvSpPr>
        <p:spPr>
          <a:xfrm>
            <a:off x="1081215" y="1736940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Implementación de páginas de no página no encontrada y poder volver de las mismas</a:t>
            </a:r>
          </a:p>
          <a:p>
            <a:pPr>
              <a:lnSpc>
                <a:spcPct val="100000"/>
              </a:lnSpc>
            </a:pPr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Gasto de la energía</a:t>
            </a:r>
          </a:p>
          <a:p>
            <a:pPr>
              <a:lnSpc>
                <a:spcPct val="100000"/>
              </a:lnSpc>
            </a:pPr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Guardado de puntuaciones local</a:t>
            </a:r>
          </a:p>
          <a:p>
            <a:pPr>
              <a:lnSpc>
                <a:spcPct val="100000"/>
              </a:lnSpc>
            </a:pPr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Árbol responsive</a:t>
            </a:r>
          </a:p>
          <a:p>
            <a:pPr>
              <a:lnSpc>
                <a:spcPct val="100000"/>
              </a:lnSpc>
            </a:pPr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Código ordenado por secciones y alfabéticamente</a:t>
            </a:r>
          </a:p>
          <a:p>
            <a:pPr>
              <a:lnSpc>
                <a:spcPct val="100000"/>
              </a:lnSpc>
            </a:pPr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SONIDO!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9324FA1F-9E11-4F35-BF34-D6A11643E871}"/>
              </a:ext>
            </a:extLst>
          </p:cNvPr>
          <p:cNvSpPr txBox="1">
            <a:spLocks/>
          </p:cNvSpPr>
          <p:nvPr/>
        </p:nvSpPr>
        <p:spPr>
          <a:xfrm>
            <a:off x="1081215" y="3707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effectLst>
                  <a:glow rad="139700">
                    <a:srgbClr val="C1EDF9">
                      <a:alpha val="45000"/>
                    </a:srgb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</a:rPr>
              <a:t>¿Qué se hizo?</a:t>
            </a:r>
          </a:p>
        </p:txBody>
      </p:sp>
      <p:sp>
        <p:nvSpPr>
          <p:cNvPr id="3" name="Marcador de contenido 2" hidden="1">
            <a:extLst>
              <a:ext uri="{FF2B5EF4-FFF2-40B4-BE49-F238E27FC236}">
                <a16:creationId xmlns:a16="http://schemas.microsoft.com/office/drawing/2014/main" id="{F84E7AE0-86D1-4836-B619-3E49E70E5F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>
                <a:latin typeface="Roboto THIN" panose="02000000000000000000" pitchFamily="2" charset="0"/>
                <a:ea typeface="Roboto THIN" panose="02000000000000000000" pitchFamily="2" charset="0"/>
              </a:rPr>
              <a:t>Implementación de diseño de Interfaces, </a:t>
            </a:r>
            <a:r>
              <a:rPr lang="es-ES" dirty="0" err="1">
                <a:latin typeface="Roboto THIN" panose="02000000000000000000" pitchFamily="2" charset="0"/>
                <a:ea typeface="Roboto THIN" panose="02000000000000000000" pitchFamily="2" charset="0"/>
              </a:rPr>
              <a:t>Blockchain</a:t>
            </a:r>
            <a:r>
              <a:rPr lang="es-ES" dirty="0">
                <a:latin typeface="Roboto THIN" panose="02000000000000000000" pitchFamily="2" charset="0"/>
                <a:ea typeface="Roboto THIN" panose="02000000000000000000" pitchFamily="2" charset="0"/>
              </a:rPr>
              <a:t> y </a:t>
            </a:r>
            <a:r>
              <a:rPr lang="es-ES" dirty="0" err="1">
                <a:latin typeface="Roboto THIN" panose="02000000000000000000" pitchFamily="2" charset="0"/>
                <a:ea typeface="Roboto THIN" panose="02000000000000000000" pitchFamily="2" charset="0"/>
              </a:rPr>
              <a:t>Backend</a:t>
            </a:r>
            <a:endParaRPr lang="es-ES" dirty="0">
              <a:latin typeface="Roboto THIN" panose="02000000000000000000" pitchFamily="2" charset="0"/>
              <a:ea typeface="Roboto THIN" panose="02000000000000000000" pitchFamily="2" charset="0"/>
            </a:endParaRPr>
          </a:p>
          <a:p>
            <a:r>
              <a:rPr lang="es-ES" dirty="0">
                <a:latin typeface="Roboto THIN" panose="02000000000000000000" pitchFamily="2" charset="0"/>
                <a:ea typeface="Roboto THIN" panose="02000000000000000000" pitchFamily="2" charset="0"/>
              </a:rPr>
              <a:t>Uso de cookies</a:t>
            </a:r>
          </a:p>
          <a:p>
            <a:r>
              <a:rPr lang="es-ES" dirty="0">
                <a:latin typeface="Roboto THIN" panose="02000000000000000000" pitchFamily="2" charset="0"/>
                <a:ea typeface="Roboto THIN" panose="02000000000000000000" pitchFamily="2" charset="0"/>
              </a:rPr>
              <a:t>Hacer más responsive</a:t>
            </a:r>
          </a:p>
          <a:p>
            <a:r>
              <a:rPr lang="es-ES" dirty="0">
                <a:latin typeface="Roboto THIN" panose="02000000000000000000" pitchFamily="2" charset="0"/>
                <a:ea typeface="Roboto THIN" panose="02000000000000000000" pitchFamily="2" charset="0"/>
              </a:rPr>
              <a:t>Agregar contenido adicional a los menús y páginas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E10A5798-3479-4CFA-A16E-D3DAA6D48B3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5215" y="2404089"/>
            <a:ext cx="5181600" cy="3017040"/>
          </a:xfrm>
        </p:spPr>
      </p:pic>
      <p:sp>
        <p:nvSpPr>
          <p:cNvPr id="2" name="Título 2º" hidden="1">
            <a:extLst>
              <a:ext uri="{FF2B5EF4-FFF2-40B4-BE49-F238E27FC236}">
                <a16:creationId xmlns:a16="http://schemas.microsoft.com/office/drawing/2014/main" id="{A9752C1C-22A1-4538-88EB-C6655460D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no se pudo hacer?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F0D71EA4-8CF8-4846-AA75-373E08A8FCEC}"/>
              </a:ext>
            </a:extLst>
          </p:cNvPr>
          <p:cNvSpPr/>
          <p:nvPr/>
        </p:nvSpPr>
        <p:spPr>
          <a:xfrm>
            <a:off x="939113" y="370704"/>
            <a:ext cx="10799805" cy="57582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rgbClr val="C1EDF9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0095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B7EFAA-9FC5-497A-8AE4-3F3E4FDF2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215" y="475958"/>
            <a:ext cx="10515600" cy="1325563"/>
          </a:xfrm>
        </p:spPr>
        <p:txBody>
          <a:bodyPr/>
          <a:lstStyle/>
          <a:p>
            <a:r>
              <a:rPr lang="es-ES" dirty="0">
                <a:effectLst>
                  <a:glow rad="139700">
                    <a:srgbClr val="C1EDF9">
                      <a:alpha val="45000"/>
                    </a:srgb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</a:rPr>
              <a:t>Los</a:t>
            </a:r>
            <a:r>
              <a:rPr lang="es-ES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s-ES" dirty="0">
                <a:effectLst>
                  <a:glow rad="139700">
                    <a:srgbClr val="C1EDF9">
                      <a:alpha val="45000"/>
                    </a:srgb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</a:rPr>
              <a:t>audios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29BBF3-1E3E-4A14-864F-ADAF4568BF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1215" y="1771987"/>
            <a:ext cx="5181600" cy="460375"/>
          </a:xfrm>
        </p:spPr>
        <p:txBody>
          <a:bodyPr>
            <a:normAutofit/>
          </a:bodyPr>
          <a:lstStyle/>
          <a:p>
            <a:r>
              <a:rPr lang="es-ES" sz="26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Audio meta:</a:t>
            </a:r>
          </a:p>
        </p:txBody>
      </p:sp>
      <p:pic>
        <p:nvPicPr>
          <p:cNvPr id="6" name="audioMeta">
            <a:hlinkClick r:id="" action="ppaction://media"/>
            <a:extLst>
              <a:ext uri="{FF2B5EF4-FFF2-40B4-BE49-F238E27FC236}">
                <a16:creationId xmlns:a16="http://schemas.microsoft.com/office/drawing/2014/main" id="{E3650A72-4649-4A3F-8282-1DE9416666DC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095998" y="1949449"/>
            <a:ext cx="5181600" cy="212725"/>
          </a:xfrm>
          <a:solidFill>
            <a:srgbClr val="9C0A19"/>
          </a:solidFill>
          <a:ln>
            <a:solidFill>
              <a:schemeClr val="bg2">
                <a:lumMod val="60000"/>
                <a:lumOff val="40000"/>
              </a:schemeClr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23D05B07-0BBD-4486-966B-EA407EFC750E}"/>
              </a:ext>
            </a:extLst>
          </p:cNvPr>
          <p:cNvSpPr txBox="1">
            <a:spLocks/>
          </p:cNvSpPr>
          <p:nvPr/>
        </p:nvSpPr>
        <p:spPr>
          <a:xfrm>
            <a:off x="1081215" y="2248539"/>
            <a:ext cx="5181600" cy="460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6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1ª prueba emitir un pitido:</a:t>
            </a:r>
          </a:p>
        </p:txBody>
      </p:sp>
      <p:pic>
        <p:nvPicPr>
          <p:cNvPr id="4" name="pitido_Noparar">
            <a:hlinkClick r:id="" action="ppaction://media"/>
            <a:extLst>
              <a:ext uri="{FF2B5EF4-FFF2-40B4-BE49-F238E27FC236}">
                <a16:creationId xmlns:a16="http://schemas.microsoft.com/office/drawing/2014/main" id="{B617902E-12ED-41F6-B0C0-57615A04D19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095998" y="2401093"/>
            <a:ext cx="5181598" cy="230188"/>
          </a:xfrm>
          <a:prstGeom prst="rect">
            <a:avLst/>
          </a:prstGeom>
          <a:solidFill>
            <a:srgbClr val="9C0A19"/>
          </a:solidFill>
          <a:ln>
            <a:solidFill>
              <a:schemeClr val="bg2">
                <a:lumMod val="60000"/>
                <a:lumOff val="40000"/>
              </a:schemeClr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C168F771-9AE1-4965-AFBE-13E05ED13676}"/>
              </a:ext>
            </a:extLst>
          </p:cNvPr>
          <p:cNvSpPr txBox="1">
            <a:spLocks/>
          </p:cNvSpPr>
          <p:nvPr/>
        </p:nvSpPr>
        <p:spPr>
          <a:xfrm>
            <a:off x="1081215" y="2723764"/>
            <a:ext cx="5181600" cy="460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6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2ª prueba emitir un pitido y pararlo:</a:t>
            </a:r>
          </a:p>
        </p:txBody>
      </p:sp>
      <p:pic>
        <p:nvPicPr>
          <p:cNvPr id="8" name="pitido_parar">
            <a:hlinkClick r:id="" action="ppaction://media"/>
            <a:extLst>
              <a:ext uri="{FF2B5EF4-FFF2-40B4-BE49-F238E27FC236}">
                <a16:creationId xmlns:a16="http://schemas.microsoft.com/office/drawing/2014/main" id="{8946088F-FE1C-4D4D-AFF4-10587A7CC16C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095998" y="3032252"/>
            <a:ext cx="5181598" cy="303773"/>
          </a:xfrm>
          <a:prstGeom prst="rect">
            <a:avLst/>
          </a:prstGeom>
          <a:solidFill>
            <a:srgbClr val="9C0A19"/>
          </a:solidFill>
          <a:ln>
            <a:solidFill>
              <a:schemeClr val="bg2">
                <a:lumMod val="60000"/>
                <a:lumOff val="40000"/>
              </a:schemeClr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2D653CA3-6D5B-4618-AF17-8ECB7E332152}"/>
              </a:ext>
            </a:extLst>
          </p:cNvPr>
          <p:cNvSpPr txBox="1">
            <a:spLocks/>
          </p:cNvSpPr>
          <p:nvPr/>
        </p:nvSpPr>
        <p:spPr>
          <a:xfrm>
            <a:off x="1081215" y="3539851"/>
            <a:ext cx="5181600" cy="460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6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3ª prueba emitir un pitido con un filtro distinto:</a:t>
            </a:r>
          </a:p>
        </p:txBody>
      </p:sp>
      <p:pic>
        <p:nvPicPr>
          <p:cNvPr id="10" name="sawtooth">
            <a:hlinkClick r:id="" action="ppaction://media"/>
            <a:extLst>
              <a:ext uri="{FF2B5EF4-FFF2-40B4-BE49-F238E27FC236}">
                <a16:creationId xmlns:a16="http://schemas.microsoft.com/office/drawing/2014/main" id="{4E8B7473-0C41-4B86-9BD5-F09DCC74C051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095998" y="3853167"/>
            <a:ext cx="5181598" cy="303773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E01432B8-A753-473D-9571-BF184D612FF9}"/>
              </a:ext>
            </a:extLst>
          </p:cNvPr>
          <p:cNvSpPr txBox="1">
            <a:spLocks/>
          </p:cNvSpPr>
          <p:nvPr/>
        </p:nvSpPr>
        <p:spPr>
          <a:xfrm>
            <a:off x="1081215" y="4457854"/>
            <a:ext cx="5181600" cy="4603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6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4ª prueba emitir pitidos con frecuencias distintas:</a:t>
            </a:r>
          </a:p>
        </p:txBody>
      </p:sp>
      <p:pic>
        <p:nvPicPr>
          <p:cNvPr id="12" name="frecuencias distintas">
            <a:hlinkClick r:id="" action="ppaction://media"/>
            <a:extLst>
              <a:ext uri="{FF2B5EF4-FFF2-40B4-BE49-F238E27FC236}">
                <a16:creationId xmlns:a16="http://schemas.microsoft.com/office/drawing/2014/main" id="{DAFE5AD2-CA23-4F1B-8A4D-04DC175BE6C3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095998" y="4538194"/>
            <a:ext cx="5181598" cy="303773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F77F8C8F-F5DE-4E59-BB8E-262EB55E0160}"/>
              </a:ext>
            </a:extLst>
          </p:cNvPr>
          <p:cNvSpPr txBox="1">
            <a:spLocks/>
          </p:cNvSpPr>
          <p:nvPr/>
        </p:nvSpPr>
        <p:spPr>
          <a:xfrm>
            <a:off x="1081215" y="5232172"/>
            <a:ext cx="5181600" cy="4603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6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5ª prueba emitir varios sonidos de manera simultanea:</a:t>
            </a:r>
          </a:p>
        </p:txBody>
      </p:sp>
      <p:pic>
        <p:nvPicPr>
          <p:cNvPr id="14" name="2024-02-27 18-38-01">
            <a:hlinkClick r:id="" action="ppaction://media"/>
            <a:extLst>
              <a:ext uri="{FF2B5EF4-FFF2-40B4-BE49-F238E27FC236}">
                <a16:creationId xmlns:a16="http://schemas.microsoft.com/office/drawing/2014/main" id="{208DBE8E-619F-4869-BC09-4D4EEAB41557}"/>
              </a:ext>
            </a:extLst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095998" y="5341162"/>
            <a:ext cx="5257796" cy="351385"/>
          </a:xfrm>
          <a:prstGeom prst="rect">
            <a:avLst/>
          </a:prstGeom>
          <a:effectLst>
            <a:glow rad="444500">
              <a:srgbClr val="002060">
                <a:alpha val="40000"/>
              </a:srgbClr>
            </a:glow>
          </a:effectLst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A9CDF864-6813-44F3-8C40-C8F796C78D69}"/>
              </a:ext>
            </a:extLst>
          </p:cNvPr>
          <p:cNvSpPr/>
          <p:nvPr/>
        </p:nvSpPr>
        <p:spPr>
          <a:xfrm>
            <a:off x="939113" y="370704"/>
            <a:ext cx="10799805" cy="57582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rgbClr val="C1EDF9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1805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6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61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328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2" dur="601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3" dur="468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7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7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9" fill="hold">
                      <p:stCondLst>
                        <p:cond delay="0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83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5" fill="hold">
                      <p:stCondLst>
                        <p:cond delay="0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8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89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9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" fill="hold">
                      <p:stCondLst>
                        <p:cond delay="0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94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1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3EDA29-22EB-4AC2-8FF9-9F71A13B3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215" y="522143"/>
            <a:ext cx="10515600" cy="1325563"/>
          </a:xfrm>
        </p:spPr>
        <p:txBody>
          <a:bodyPr/>
          <a:lstStyle/>
          <a:p>
            <a:r>
              <a:rPr lang="es-ES" dirty="0">
                <a:effectLst>
                  <a:glow rad="139700">
                    <a:srgbClr val="C1EDF9">
                      <a:alpha val="45000"/>
                    </a:srgb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</a:rPr>
              <a:t>Pruebas</a:t>
            </a:r>
            <a:r>
              <a:rPr lang="es-ES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s-ES" dirty="0">
                <a:effectLst>
                  <a:glow rad="139700">
                    <a:srgbClr val="C1EDF9">
                      <a:alpha val="45000"/>
                    </a:srgb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</a:rPr>
              <a:t>destacables</a:t>
            </a:r>
          </a:p>
        </p:txBody>
      </p:sp>
      <p:pic>
        <p:nvPicPr>
          <p:cNvPr id="5" name="pium">
            <a:hlinkClick r:id="" action="ppaction://media"/>
            <a:extLst>
              <a:ext uri="{FF2B5EF4-FFF2-40B4-BE49-F238E27FC236}">
                <a16:creationId xmlns:a16="http://schemas.microsoft.com/office/drawing/2014/main" id="{376F0FCC-2476-4D46-A3B3-B5F3DC028B6E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9109" y="2543176"/>
            <a:ext cx="5181600" cy="511110"/>
          </a:xfrm>
        </p:spPr>
      </p:pic>
      <p:pic>
        <p:nvPicPr>
          <p:cNvPr id="6" name="p2">
            <a:hlinkClick r:id="" action="ppaction://media"/>
            <a:extLst>
              <a:ext uri="{FF2B5EF4-FFF2-40B4-BE49-F238E27FC236}">
                <a16:creationId xmlns:a16="http://schemas.microsoft.com/office/drawing/2014/main" id="{CEBEE99A-1DF4-4914-AEF3-F2176355B22E}"/>
              </a:ext>
            </a:extLst>
          </p:cNvPr>
          <p:cNvPicPr>
            <a:picLocks noGrp="1" noChangeAspect="1"/>
          </p:cNvPicPr>
          <p:nvPr>
            <p:ph sz="half" idx="2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606309" y="2543176"/>
            <a:ext cx="5181600" cy="511110"/>
          </a:xfr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DD639231-51B5-465D-A5A5-2AAD208EC097}"/>
              </a:ext>
            </a:extLst>
          </p:cNvPr>
          <p:cNvSpPr/>
          <p:nvPr/>
        </p:nvSpPr>
        <p:spPr>
          <a:xfrm>
            <a:off x="939113" y="370704"/>
            <a:ext cx="10799805" cy="57582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rgbClr val="C1EDF9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2673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3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6BAC81DE-F5B0-4BF1-B543-1D784529B7AA}"/>
              </a:ext>
            </a:extLst>
          </p:cNvPr>
          <p:cNvSpPr/>
          <p:nvPr/>
        </p:nvSpPr>
        <p:spPr>
          <a:xfrm>
            <a:off x="533400" y="393700"/>
            <a:ext cx="11125200" cy="6108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4805455-D6DC-422F-8D0E-3678C0018D93}"/>
              </a:ext>
            </a:extLst>
          </p:cNvPr>
          <p:cNvSpPr/>
          <p:nvPr/>
        </p:nvSpPr>
        <p:spPr>
          <a:xfrm>
            <a:off x="533400" y="355600"/>
            <a:ext cx="11150600" cy="6134100"/>
          </a:xfrm>
          <a:prstGeom prst="rect">
            <a:avLst/>
          </a:prstGeom>
          <a:noFill/>
          <a:ln w="76200">
            <a:solidFill>
              <a:schemeClr val="tx1">
                <a:lumMod val="65000"/>
              </a:schemeClr>
            </a:solidFill>
          </a:ln>
          <a:effectLst>
            <a:outerShdw blurRad="50800" algn="ctr" rotWithShape="0">
              <a:schemeClr val="tx1">
                <a:lumMod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05422F1B-E898-46F9-9CC2-B38A864179A5}"/>
              </a:ext>
            </a:extLst>
          </p:cNvPr>
          <p:cNvGrpSpPr/>
          <p:nvPr/>
        </p:nvGrpSpPr>
        <p:grpSpPr>
          <a:xfrm>
            <a:off x="977900" y="609600"/>
            <a:ext cx="10299700" cy="5207000"/>
            <a:chOff x="850900" y="825500"/>
            <a:chExt cx="10299700" cy="5207000"/>
          </a:xfrm>
          <a:effectLst>
            <a:glow rad="127000">
              <a:srgbClr val="FF0000">
                <a:alpha val="46000"/>
              </a:srgbClr>
            </a:glow>
          </a:effectLst>
        </p:grpSpPr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3A236783-19BD-446C-BC0B-00B13965D0AA}"/>
                </a:ext>
              </a:extLst>
            </p:cNvPr>
            <p:cNvCxnSpPr>
              <a:cxnSpLocks/>
            </p:cNvCxnSpPr>
            <p:nvPr/>
          </p:nvCxnSpPr>
          <p:spPr>
            <a:xfrm>
              <a:off x="901700" y="3416300"/>
              <a:ext cx="102362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FB297BDF-69D0-42BB-B75C-FAE89B796134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5549900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A44FB9BF-B9AD-4D3E-B78E-27C12071B482}"/>
                </a:ext>
              </a:extLst>
            </p:cNvPr>
            <p:cNvCxnSpPr/>
            <p:nvPr/>
          </p:nvCxnSpPr>
          <p:spPr>
            <a:xfrm>
              <a:off x="863600" y="6032500"/>
              <a:ext cx="102870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795E73B4-294B-4BC9-9EC0-6C2BC986079D}"/>
                </a:ext>
              </a:extLst>
            </p:cNvPr>
            <p:cNvCxnSpPr/>
            <p:nvPr/>
          </p:nvCxnSpPr>
          <p:spPr>
            <a:xfrm>
              <a:off x="850900" y="3001939"/>
              <a:ext cx="102870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>
              <a:extLst>
                <a:ext uri="{FF2B5EF4-FFF2-40B4-BE49-F238E27FC236}">
                  <a16:creationId xmlns:a16="http://schemas.microsoft.com/office/drawing/2014/main" id="{5EDCB378-3C20-4315-83E5-2E19F2023ACF}"/>
                </a:ext>
              </a:extLst>
            </p:cNvPr>
            <p:cNvCxnSpPr>
              <a:cxnSpLocks/>
            </p:cNvCxnSpPr>
            <p:nvPr/>
          </p:nvCxnSpPr>
          <p:spPr>
            <a:xfrm>
              <a:off x="876300" y="1236070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>
              <a:extLst>
                <a:ext uri="{FF2B5EF4-FFF2-40B4-BE49-F238E27FC236}">
                  <a16:creationId xmlns:a16="http://schemas.microsoft.com/office/drawing/2014/main" id="{8CD5D565-38B2-4AA2-8D2F-E3F5834B652B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4876800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C0162A75-990C-4BBC-8B64-8AF7DC7B3214}"/>
                </a:ext>
              </a:extLst>
            </p:cNvPr>
            <p:cNvCxnSpPr/>
            <p:nvPr/>
          </p:nvCxnSpPr>
          <p:spPr>
            <a:xfrm>
              <a:off x="863600" y="4356100"/>
              <a:ext cx="102870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cto 26">
              <a:extLst>
                <a:ext uri="{FF2B5EF4-FFF2-40B4-BE49-F238E27FC236}">
                  <a16:creationId xmlns:a16="http://schemas.microsoft.com/office/drawing/2014/main" id="{F8598F34-2836-44B1-83B1-6257FECABB91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3924300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5EAC39FD-721E-4ACD-9238-4AEA29DF53A0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2578100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A9F3EA04-1055-49E1-9795-A95F68EB7ED8}"/>
                </a:ext>
              </a:extLst>
            </p:cNvPr>
            <p:cNvCxnSpPr>
              <a:cxnSpLocks/>
            </p:cNvCxnSpPr>
            <p:nvPr/>
          </p:nvCxnSpPr>
          <p:spPr>
            <a:xfrm>
              <a:off x="876300" y="1932295"/>
              <a:ext cx="102743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90A6ABFA-E049-48B0-B851-236042CA410F}"/>
                </a:ext>
              </a:extLst>
            </p:cNvPr>
            <p:cNvCxnSpPr/>
            <p:nvPr/>
          </p:nvCxnSpPr>
          <p:spPr>
            <a:xfrm>
              <a:off x="863600" y="825500"/>
              <a:ext cx="10287000" cy="0"/>
            </a:xfrm>
            <a:prstGeom prst="line">
              <a:avLst/>
            </a:prstGeom>
            <a:ln w="76200">
              <a:solidFill>
                <a:srgbClr val="9C0A1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upo 69">
            <a:extLst>
              <a:ext uri="{FF2B5EF4-FFF2-40B4-BE49-F238E27FC236}">
                <a16:creationId xmlns:a16="http://schemas.microsoft.com/office/drawing/2014/main" id="{651AE14F-CD4B-4A85-A512-6224BC23770C}"/>
              </a:ext>
            </a:extLst>
          </p:cNvPr>
          <p:cNvGrpSpPr/>
          <p:nvPr/>
        </p:nvGrpSpPr>
        <p:grpSpPr>
          <a:xfrm>
            <a:off x="952500" y="622300"/>
            <a:ext cx="10299700" cy="5207000"/>
            <a:chOff x="850900" y="825500"/>
            <a:chExt cx="10299700" cy="5207000"/>
          </a:xfrm>
        </p:grpSpPr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1BAF7A10-0C6F-4794-BA5C-6F60631F611C}"/>
                </a:ext>
              </a:extLst>
            </p:cNvPr>
            <p:cNvCxnSpPr>
              <a:cxnSpLocks/>
            </p:cNvCxnSpPr>
            <p:nvPr/>
          </p:nvCxnSpPr>
          <p:spPr>
            <a:xfrm>
              <a:off x="901700" y="3416300"/>
              <a:ext cx="102362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B2762F34-D132-479B-A092-513304218D88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5549900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AB3B4C52-4E5F-4699-A012-5D9434BC813E}"/>
                </a:ext>
              </a:extLst>
            </p:cNvPr>
            <p:cNvCxnSpPr/>
            <p:nvPr/>
          </p:nvCxnSpPr>
          <p:spPr>
            <a:xfrm>
              <a:off x="863600" y="6032500"/>
              <a:ext cx="102870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D930AC5B-C3CB-458B-A318-17C5E00A47A8}"/>
                </a:ext>
              </a:extLst>
            </p:cNvPr>
            <p:cNvCxnSpPr/>
            <p:nvPr/>
          </p:nvCxnSpPr>
          <p:spPr>
            <a:xfrm>
              <a:off x="850900" y="3001939"/>
              <a:ext cx="102870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59DB5DE7-A48E-46CE-981F-43F5711E185A}"/>
                </a:ext>
              </a:extLst>
            </p:cNvPr>
            <p:cNvCxnSpPr>
              <a:cxnSpLocks/>
            </p:cNvCxnSpPr>
            <p:nvPr/>
          </p:nvCxnSpPr>
          <p:spPr>
            <a:xfrm>
              <a:off x="876300" y="1236070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3AFCFBCA-1C28-4BD4-98C7-C709C677F045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4876800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38">
              <a:extLst>
                <a:ext uri="{FF2B5EF4-FFF2-40B4-BE49-F238E27FC236}">
                  <a16:creationId xmlns:a16="http://schemas.microsoft.com/office/drawing/2014/main" id="{3CEBCFA5-9B44-439F-96E7-16820BA9F939}"/>
                </a:ext>
              </a:extLst>
            </p:cNvPr>
            <p:cNvCxnSpPr/>
            <p:nvPr/>
          </p:nvCxnSpPr>
          <p:spPr>
            <a:xfrm>
              <a:off x="863600" y="4356100"/>
              <a:ext cx="102870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recto 41">
              <a:extLst>
                <a:ext uri="{FF2B5EF4-FFF2-40B4-BE49-F238E27FC236}">
                  <a16:creationId xmlns:a16="http://schemas.microsoft.com/office/drawing/2014/main" id="{F14D9895-C67D-45F6-A4A9-A65A282D5A60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3924300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F3659D24-CDCD-4F07-9784-40B8CCD3C30B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2578100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recto 60">
              <a:extLst>
                <a:ext uri="{FF2B5EF4-FFF2-40B4-BE49-F238E27FC236}">
                  <a16:creationId xmlns:a16="http://schemas.microsoft.com/office/drawing/2014/main" id="{9A0EF128-5DA8-47A7-B333-E73812ECED21}"/>
                </a:ext>
              </a:extLst>
            </p:cNvPr>
            <p:cNvCxnSpPr>
              <a:cxnSpLocks/>
            </p:cNvCxnSpPr>
            <p:nvPr/>
          </p:nvCxnSpPr>
          <p:spPr>
            <a:xfrm>
              <a:off x="876300" y="1932295"/>
              <a:ext cx="102743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68">
              <a:extLst>
                <a:ext uri="{FF2B5EF4-FFF2-40B4-BE49-F238E27FC236}">
                  <a16:creationId xmlns:a16="http://schemas.microsoft.com/office/drawing/2014/main" id="{45B77843-5E1B-48BD-AF33-330F05CC8750}"/>
                </a:ext>
              </a:extLst>
            </p:cNvPr>
            <p:cNvCxnSpPr/>
            <p:nvPr/>
          </p:nvCxnSpPr>
          <p:spPr>
            <a:xfrm>
              <a:off x="863600" y="825500"/>
              <a:ext cx="1028700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A63D1767-F579-430A-A3D6-0490EA7F3C11}"/>
              </a:ext>
            </a:extLst>
          </p:cNvPr>
          <p:cNvSpPr txBox="1"/>
          <p:nvPr/>
        </p:nvSpPr>
        <p:spPr>
          <a:xfrm>
            <a:off x="4460449" y="2941074"/>
            <a:ext cx="32711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solidFill>
                  <a:schemeClr val="bg1"/>
                </a:solidFill>
                <a:latin typeface="Perfect DOS VGA 437 Win" panose="02000009000000000000" pitchFamily="49"/>
              </a:rPr>
              <a:t>FIN</a:t>
            </a:r>
            <a:endParaRPr lang="es-ES" dirty="0">
              <a:solidFill>
                <a:schemeClr val="bg1"/>
              </a:solidFill>
              <a:latin typeface="Perfect DOS VGA 437 Win" panose="02000009000000000000" pitchFamily="49"/>
            </a:endParaRPr>
          </a:p>
        </p:txBody>
      </p:sp>
    </p:spTree>
    <p:extLst>
      <p:ext uri="{BB962C8B-B14F-4D97-AF65-F5344CB8AC3E}">
        <p14:creationId xmlns:p14="http://schemas.microsoft.com/office/powerpoint/2010/main" val="1768716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4.16667E-6 1.48148E-6 L -4.16667E-6 0.06481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42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4.16667E-6 0.06481 L -4.16667E-6 1.48148E-6 " pathEditMode="relative" rAng="0" ptsTypes="AA">
                                      <p:cBhvr>
                                        <p:cTn id="9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4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"/>
                            </p:stCondLst>
                            <p:childTnLst>
                              <p:par>
                                <p:cTn id="21" presetID="42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1.66667E-6 -3.7037E-7 L -1.66667E-6 0.06482 " pathEditMode="relative" rAng="0" ptsTypes="AA">
                                      <p:cBhvr>
                                        <p:cTn id="22" dur="1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0"/>
                            </p:stCondLst>
                            <p:childTnLst>
                              <p:par>
                                <p:cTn id="24" presetID="42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1.66667E-6 0.06482 L -1.66667E-6 -3.7037E-7 " pathEditMode="relative" rAng="0" ptsTypes="AA">
                                      <p:cBhvr>
                                        <p:cTn id="25" dur="1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DF91DCA1-E5B4-4FD6-98BC-AD00D96582F0}"/>
              </a:ext>
            </a:extLst>
          </p:cNvPr>
          <p:cNvSpPr/>
          <p:nvPr/>
        </p:nvSpPr>
        <p:spPr>
          <a:xfrm>
            <a:off x="0" y="729048"/>
            <a:ext cx="12192000" cy="745333"/>
          </a:xfrm>
          <a:prstGeom prst="rect">
            <a:avLst/>
          </a:prstGeom>
          <a:solidFill>
            <a:srgbClr val="9C0A19">
              <a:alpha val="1000"/>
            </a:srgbClr>
          </a:solidFill>
          <a:ln>
            <a:noFill/>
          </a:ln>
          <a:effectLst>
            <a:glow rad="228600">
              <a:srgbClr val="750004">
                <a:alpha val="36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effectLst>
                <a:glow>
                  <a:schemeClr val="accent1">
                    <a:alpha val="40000"/>
                  </a:schemeClr>
                </a:glow>
                <a:outerShdw blurRad="50800" dist="50800" dir="5400000" algn="ctr" rotWithShape="0">
                  <a:srgbClr val="FF0000"/>
                </a:outerShdw>
              </a:effectLst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4E38AF5-0669-432D-BB96-94553135F8CA}"/>
              </a:ext>
            </a:extLst>
          </p:cNvPr>
          <p:cNvSpPr txBox="1"/>
          <p:nvPr/>
        </p:nvSpPr>
        <p:spPr>
          <a:xfrm>
            <a:off x="4533900" y="815546"/>
            <a:ext cx="6611895" cy="646331"/>
          </a:xfrm>
          <a:prstGeom prst="rect">
            <a:avLst/>
          </a:prstGeom>
          <a:noFill/>
          <a:ln w="28575">
            <a:solidFill>
              <a:srgbClr val="9C0A19"/>
            </a:solidFill>
          </a:ln>
          <a:effectLst>
            <a:softEdge rad="0"/>
          </a:effectLst>
        </p:spPr>
        <p:txBody>
          <a:bodyPr wrap="square" rtlCol="0">
            <a:spAutoFit/>
          </a:bodyPr>
          <a:lstStyle/>
          <a:p>
            <a:pPr algn="r"/>
            <a:r>
              <a:rPr lang="es-ES" b="1" dirty="0">
                <a:solidFill>
                  <a:srgbClr val="9C0A19"/>
                </a:solidFill>
                <a:effectLst>
                  <a:glow rad="190500">
                    <a:srgbClr val="9C0A19">
                      <a:alpha val="59000"/>
                    </a:srgbClr>
                  </a:glow>
                </a:effectLst>
                <a:latin typeface="Perfect DOS VGA 437 Win" panose="02000009000000000000" pitchFamily="49"/>
              </a:rPr>
              <a:t>YOU FOUND A SECRET. YOU CAN ASK ONE</a:t>
            </a:r>
            <a:br>
              <a:rPr lang="es-ES" b="1" dirty="0">
                <a:solidFill>
                  <a:srgbClr val="9C0A19"/>
                </a:solidFill>
                <a:effectLst>
                  <a:glow rad="190500">
                    <a:srgbClr val="9C0A19">
                      <a:alpha val="59000"/>
                    </a:srgbClr>
                  </a:glow>
                </a:effectLst>
                <a:latin typeface="Perfect DOS VGA 437 Win" panose="02000009000000000000" pitchFamily="49"/>
              </a:rPr>
            </a:br>
            <a:r>
              <a:rPr lang="es-ES" b="1" dirty="0">
                <a:solidFill>
                  <a:srgbClr val="9C0A19"/>
                </a:solidFill>
                <a:effectLst>
                  <a:glow rad="190500">
                    <a:srgbClr val="9C0A19">
                      <a:alpha val="59000"/>
                    </a:srgbClr>
                  </a:glow>
                </a:effectLst>
                <a:latin typeface="Perfect DOS VGA 437 Win" panose="02000009000000000000" pitchFamily="49"/>
              </a:rPr>
              <a:t>QUESTION.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C11CF71-7FAA-41E8-99A3-17EA9026FF66}"/>
              </a:ext>
            </a:extLst>
          </p:cNvPr>
          <p:cNvSpPr/>
          <p:nvPr/>
        </p:nvSpPr>
        <p:spPr>
          <a:xfrm>
            <a:off x="939113" y="370704"/>
            <a:ext cx="10799805" cy="57582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rgbClr val="C1EDF9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0947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601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 autoUpdateAnimBg="0"/>
      <p:bldP spid="4" grpId="1" uiExpand="1" build="allAtOnce" animBg="1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FAD76D-91FE-4E56-BBA0-3529FB0A1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  <a:effectLst>
            <a:glow rad="1905000">
              <a:schemeClr val="accent1"/>
            </a:glow>
          </a:effectLst>
        </p:spPr>
        <p:txBody>
          <a:bodyPr>
            <a:normAutofit/>
          </a:bodyPr>
          <a:lstStyle/>
          <a:p>
            <a:pPr algn="ctr"/>
            <a:r>
              <a:rPr lang="es-ES" sz="3600" kern="1400" spc="-50" dirty="0">
                <a:effectLst>
                  <a:glow rad="330200">
                    <a:schemeClr val="tx1">
                      <a:alpha val="18000"/>
                    </a:scheme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TRABAJO PARA EL SEGUNDO TRIMESTRE DE LA ASIGNATURA DE DESARROLLO EN ENTORNO CLIENTE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0455E3-229F-46ED-9472-11CBFEDB9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376404"/>
          </a:xfrm>
        </p:spPr>
        <p:txBody>
          <a:bodyPr/>
          <a:lstStyle/>
          <a:p>
            <a:r>
              <a:rPr lang="es-ES" sz="1800" spc="75" dirty="0">
                <a:solidFill>
                  <a:srgbClr val="5A5A5A"/>
                </a:solidFill>
                <a:effectLst/>
                <a:latin typeface="Perfect DOS VGA 437 Win" panose="02000009000000000000" pitchFamily="49"/>
                <a:ea typeface="Times New Roman" panose="02020603050405020304" pitchFamily="18" charset="0"/>
                <a:cs typeface="Times New Roman" panose="02020603050405020304" pitchFamily="18" charset="0"/>
              </a:rPr>
              <a:t>ESTIMULADOR DE REFLEJOS MECÁNICOS</a:t>
            </a:r>
          </a:p>
          <a:p>
            <a:endParaRPr lang="es-ES" dirty="0">
              <a:latin typeface="Perfect DOS VGA 437 Win" panose="02000009000000000000" pitchFamily="49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3945544-9283-4D3F-989F-82B7D2309119}"/>
              </a:ext>
            </a:extLst>
          </p:cNvPr>
          <p:cNvSpPr txBox="1"/>
          <p:nvPr/>
        </p:nvSpPr>
        <p:spPr>
          <a:xfrm>
            <a:off x="1524000" y="4975948"/>
            <a:ext cx="4924927" cy="738664"/>
          </a:xfrm>
          <a:prstGeom prst="rect">
            <a:avLst/>
          </a:prstGeom>
          <a:noFill/>
          <a:effectLst>
            <a:reflection stA="45000" endPos="340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s-ES" sz="1400" dirty="0">
                <a:latin typeface="Roboto Thin" panose="02000000000000000000" pitchFamily="2" charset="0"/>
                <a:ea typeface="Roboto Thin" panose="02000000000000000000" pitchFamily="2" charset="0"/>
                <a:cs typeface="Calibri" panose="020F0502020204030204" pitchFamily="34" charset="0"/>
              </a:rPr>
              <a:t>AUTOR: Moyano Fajardo, Daniel</a:t>
            </a:r>
          </a:p>
          <a:p>
            <a:r>
              <a:rPr lang="es-ES" sz="1400" dirty="0">
                <a:latin typeface="Roboto Thin" panose="02000000000000000000" pitchFamily="2" charset="0"/>
                <a:ea typeface="Roboto Thin" panose="02000000000000000000" pitchFamily="2" charset="0"/>
                <a:cs typeface="Calibri" panose="020F0502020204030204" pitchFamily="34" charset="0"/>
              </a:rPr>
              <a:t>DNI: 05964807X</a:t>
            </a:r>
          </a:p>
          <a:p>
            <a:r>
              <a:rPr lang="es-ES" sz="1400" dirty="0">
                <a:latin typeface="Roboto Thin" panose="02000000000000000000" pitchFamily="2" charset="0"/>
                <a:ea typeface="Roboto Thin" panose="02000000000000000000" pitchFamily="2" charset="0"/>
                <a:cs typeface="Calibri" panose="020F0502020204030204" pitchFamily="34" charset="0"/>
              </a:rPr>
              <a:t>ASIGNATURA: DESARROLLO EN ENTORNO CLIENTE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0EBE2DF-AD50-4842-85C4-CCE3C721607E}"/>
              </a:ext>
            </a:extLst>
          </p:cNvPr>
          <p:cNvSpPr txBox="1"/>
          <p:nvPr/>
        </p:nvSpPr>
        <p:spPr>
          <a:xfrm>
            <a:off x="7251032" y="5427860"/>
            <a:ext cx="3416968" cy="307777"/>
          </a:xfrm>
          <a:prstGeom prst="rect">
            <a:avLst/>
          </a:prstGeom>
          <a:noFill/>
          <a:effectLst>
            <a:reflection stA="45000" endPos="780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s-ES" sz="1400" dirty="0">
                <a:latin typeface="Roboto Thin" panose="02000000000000000000" pitchFamily="2" charset="0"/>
                <a:ea typeface="Roboto Thin" panose="02000000000000000000" pitchFamily="2" charset="0"/>
                <a:cs typeface="Calibri" panose="020F0502020204030204" pitchFamily="34" charset="0"/>
              </a:rPr>
              <a:t>En Madrid, a día 13 de Marzo de 2024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9792570-206E-49B9-93DB-E8210A91A97E}"/>
              </a:ext>
            </a:extLst>
          </p:cNvPr>
          <p:cNvSpPr txBox="1"/>
          <p:nvPr/>
        </p:nvSpPr>
        <p:spPr>
          <a:xfrm>
            <a:off x="3049073" y="3247553"/>
            <a:ext cx="60981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 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28C0C485-DBE2-4A85-8746-28CFF4023571}"/>
              </a:ext>
            </a:extLst>
          </p:cNvPr>
          <p:cNvSpPr/>
          <p:nvPr/>
        </p:nvSpPr>
        <p:spPr>
          <a:xfrm>
            <a:off x="939113" y="370704"/>
            <a:ext cx="10799805" cy="57582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rgbClr val="C1EDF9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143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0324 L 0 -0.2069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4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4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 build="p"/>
      <p:bldP spid="3" grpId="1" build="p"/>
      <p:bldP spid="4" grpId="0"/>
      <p:bldP spid="4" grpId="1"/>
      <p:bldP spid="5" grpId="0"/>
      <p:bldP spid="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731D0D91-0345-44AF-8247-66AFB0B35DBF}"/>
              </a:ext>
            </a:extLst>
          </p:cNvPr>
          <p:cNvSpPr/>
          <p:nvPr/>
        </p:nvSpPr>
        <p:spPr>
          <a:xfrm>
            <a:off x="260910" y="2532474"/>
            <a:ext cx="12192000" cy="1347012"/>
          </a:xfrm>
          <a:prstGeom prst="rect">
            <a:avLst/>
          </a:prstGeom>
          <a:solidFill>
            <a:srgbClr val="9C0A19">
              <a:alpha val="1000"/>
            </a:srgbClr>
          </a:solidFill>
          <a:ln>
            <a:noFill/>
          </a:ln>
          <a:effectLst>
            <a:glow rad="228600">
              <a:srgbClr val="750004">
                <a:alpha val="36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effectLst>
                <a:glow>
                  <a:schemeClr val="accent1">
                    <a:alpha val="40000"/>
                  </a:schemeClr>
                </a:glow>
                <a:outerShdw blurRad="50800" dist="50800" dir="5400000" algn="ctr" rotWithShape="0">
                  <a:srgbClr val="FF0000"/>
                </a:outerShdw>
              </a:effectLst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4B1DA68-599C-4A48-A943-25C024192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318" y="329856"/>
            <a:ext cx="10515600" cy="1325563"/>
          </a:xfrm>
          <a:effectLst>
            <a:glow>
              <a:schemeClr val="tx1">
                <a:alpha val="40000"/>
              </a:schemeClr>
            </a:glow>
          </a:effectLst>
        </p:spPr>
        <p:txBody>
          <a:bodyPr/>
          <a:lstStyle/>
          <a:p>
            <a:r>
              <a:rPr lang="es-ES" dirty="0">
                <a:effectLst>
                  <a:glow rad="139700">
                    <a:srgbClr val="C1EDF9">
                      <a:alpha val="45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SUPER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BFA9F1BA-764B-4BA0-A907-330B583F7F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23318" y="1521252"/>
            <a:ext cx="3161113" cy="560736"/>
          </a:xfrm>
          <a:ln w="38100">
            <a:solidFill>
              <a:schemeClr val="tx1"/>
            </a:solidFill>
          </a:ln>
          <a:effectLst>
            <a:glow rad="127000">
              <a:srgbClr val="C1EDF9">
                <a:alpha val="21000"/>
              </a:srgbClr>
            </a:glow>
          </a:effectLst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s-ES" sz="2000" dirty="0" err="1">
                <a:effectLst>
                  <a:glow rad="393700">
                    <a:srgbClr val="C1EDF9">
                      <a:alpha val="25000"/>
                    </a:srgbClr>
                  </a:glow>
                </a:effectLst>
                <a:latin typeface="Perfect DOS VGA 437 Win" panose="02000009000000000000" pitchFamily="49"/>
                <a:ea typeface="Roboto THIN" panose="02000000000000000000" pitchFamily="2" charset="0"/>
              </a:rPr>
              <a:t>What</a:t>
            </a:r>
            <a:r>
              <a:rPr lang="es-ES" sz="2000" dirty="0">
                <a:effectLst>
                  <a:glow rad="393700">
                    <a:srgbClr val="C1EDF9">
                      <a:alpha val="25000"/>
                    </a:srgbClr>
                  </a:glow>
                </a:effectLst>
                <a:latin typeface="Perfect DOS VGA 437 Win" panose="02000009000000000000" pitchFamily="49"/>
                <a:ea typeface="Roboto THIN" panose="02000000000000000000" pitchFamily="2" charset="0"/>
              </a:rPr>
              <a:t> </a:t>
            </a:r>
            <a:r>
              <a:rPr lang="es-ES" sz="2000" dirty="0" err="1">
                <a:effectLst>
                  <a:glow rad="393700">
                    <a:srgbClr val="C1EDF9">
                      <a:alpha val="25000"/>
                    </a:srgbClr>
                  </a:glow>
                </a:effectLst>
                <a:latin typeface="Perfect DOS VGA 437 Win" panose="02000009000000000000" pitchFamily="49"/>
                <a:ea typeface="Roboto THIN" panose="02000000000000000000" pitchFamily="2" charset="0"/>
              </a:rPr>
              <a:t>is</a:t>
            </a:r>
            <a:r>
              <a:rPr lang="es-ES" sz="2000" dirty="0">
                <a:effectLst>
                  <a:glow rad="393700">
                    <a:srgbClr val="C1EDF9">
                      <a:alpha val="25000"/>
                    </a:srgbClr>
                  </a:glow>
                </a:effectLst>
                <a:latin typeface="Perfect DOS VGA 437 Win" panose="02000009000000000000" pitchFamily="49"/>
                <a:ea typeface="Roboto THIN" panose="02000000000000000000" pitchFamily="2" charset="0"/>
              </a:rPr>
              <a:t> </a:t>
            </a:r>
            <a:r>
              <a:rPr lang="es-ES" sz="20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SUPER </a:t>
            </a:r>
            <a:r>
              <a:rPr lang="es-ES" sz="20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</a:rPr>
              <a:t>HOT</a:t>
            </a:r>
            <a:r>
              <a:rPr lang="es-ES" sz="20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?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4AF95588-948B-4E19-9781-13AAEAB07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48704" y="2532474"/>
            <a:ext cx="5894964" cy="1347012"/>
          </a:xfrm>
          <a:ln w="38100">
            <a:solidFill>
              <a:srgbClr val="9C0A19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9C0A19"/>
                </a:solidFill>
                <a:effectLst>
                  <a:glow rad="419100">
                    <a:srgbClr val="750004">
                      <a:alpha val="48000"/>
                    </a:srgbClr>
                  </a:glow>
                </a:effectLst>
                <a:latin typeface="Perfect DOS VGA 437 Win" panose="02000009000000000000" pitchFamily="49"/>
                <a:ea typeface="Calibri" panose="020F0502020204030204" pitchFamily="34" charset="0"/>
                <a:cs typeface="Times New Roman" panose="02020603050405020304" pitchFamily="18" charset="0"/>
              </a:rPr>
              <a:t>“superhot.exe” IS A SIMULATION DESIGNED TO TAKE YOUR TIME AND SHAPE THE WAY </a:t>
            </a:r>
            <a:br>
              <a:rPr lang="es-ES" sz="2000" b="1" dirty="0">
                <a:solidFill>
                  <a:srgbClr val="9C0A19"/>
                </a:solidFill>
                <a:effectLst>
                  <a:glow rad="419100">
                    <a:srgbClr val="750004">
                      <a:alpha val="48000"/>
                    </a:srgbClr>
                  </a:glow>
                </a:effectLst>
                <a:latin typeface="Perfect DOS VGA 437 Win" panose="02000009000000000000" pitchFamily="49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ES" sz="2000" b="1" dirty="0">
                <a:solidFill>
                  <a:srgbClr val="9C0A19"/>
                </a:solidFill>
                <a:effectLst>
                  <a:glow rad="419100">
                    <a:srgbClr val="750004">
                      <a:alpha val="48000"/>
                    </a:srgbClr>
                  </a:glow>
                </a:effectLst>
                <a:latin typeface="Perfect DOS VGA 437 Win" panose="02000009000000000000" pitchFamily="49"/>
                <a:ea typeface="Calibri" panose="020F0502020204030204" pitchFamily="34" charset="0"/>
                <a:cs typeface="Times New Roman" panose="02020603050405020304" pitchFamily="18" charset="0"/>
              </a:rPr>
              <a:t>YOU THINK. “SUPERHOT” IS SOMETHING ENTIRELY DIFFERENT</a:t>
            </a:r>
            <a:endParaRPr lang="es-ES" sz="2000" dirty="0">
              <a:solidFill>
                <a:srgbClr val="9C0A19"/>
              </a:solidFill>
              <a:effectLst>
                <a:glow rad="419100">
                  <a:srgbClr val="750004">
                    <a:alpha val="48000"/>
                  </a:srgbClr>
                </a:glow>
              </a:effectLst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095273EC-D762-4BCA-9A36-FCB1728DBCC1}"/>
              </a:ext>
            </a:extLst>
          </p:cNvPr>
          <p:cNvSpPr txBox="1">
            <a:spLocks/>
          </p:cNvSpPr>
          <p:nvPr/>
        </p:nvSpPr>
        <p:spPr>
          <a:xfrm>
            <a:off x="3150002" y="329856"/>
            <a:ext cx="1518634" cy="1325563"/>
          </a:xfrm>
          <a:prstGeom prst="rect">
            <a:avLst/>
          </a:prstGeom>
          <a:effectLst>
            <a:glow>
              <a:schemeClr val="tx1">
                <a:alpha val="40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>
                <a:effectLst>
                  <a:glow rad="165100">
                    <a:srgbClr val="C1EDF9">
                      <a:alpha val="42000"/>
                    </a:srgbClr>
                  </a:glow>
                </a:effectLst>
                <a:latin typeface="Roboto Med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HOT</a:t>
            </a:r>
            <a:endParaRPr lang="es-ES" dirty="0">
              <a:effectLst>
                <a:glow rad="165100">
                  <a:srgbClr val="C1EDF9">
                    <a:alpha val="42000"/>
                  </a:srgbClr>
                </a:glow>
              </a:effectLst>
              <a:latin typeface="Roboto THIN" panose="02000000000000000000" pitchFamily="2" charset="0"/>
              <a:ea typeface="Roboto THIN" panose="02000000000000000000" pitchFamily="2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77ADFD7-962D-4918-9B44-698CE36202EF}"/>
              </a:ext>
            </a:extLst>
          </p:cNvPr>
          <p:cNvSpPr/>
          <p:nvPr/>
        </p:nvSpPr>
        <p:spPr>
          <a:xfrm>
            <a:off x="939113" y="370704"/>
            <a:ext cx="10799805" cy="57582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rgbClr val="C1EDF9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0A763D5-CE0C-4666-9761-0F3BEC003ADD}"/>
              </a:ext>
            </a:extLst>
          </p:cNvPr>
          <p:cNvSpPr txBox="1"/>
          <p:nvPr/>
        </p:nvSpPr>
        <p:spPr>
          <a:xfrm>
            <a:off x="4880818" y="4387209"/>
            <a:ext cx="2878293" cy="369332"/>
          </a:xfrm>
          <a:prstGeom prst="rect">
            <a:avLst/>
          </a:prstGeom>
          <a:noFill/>
          <a:ln w="38100">
            <a:solidFill>
              <a:schemeClr val="tx1">
                <a:lumMod val="5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ES" dirty="0">
                <a:solidFill>
                  <a:schemeClr val="tx1">
                    <a:lumMod val="75000"/>
                  </a:schemeClr>
                </a:solidFill>
                <a:latin typeface="Perfect DOS VGA 437 Win" panose="02000009000000000000" pitchFamily="49"/>
              </a:rPr>
              <a:t>---CHAT ENDED---</a:t>
            </a:r>
          </a:p>
        </p:txBody>
      </p:sp>
    </p:spTree>
    <p:extLst>
      <p:ext uri="{BB962C8B-B14F-4D97-AF65-F5344CB8AC3E}">
        <p14:creationId xmlns:p14="http://schemas.microsoft.com/office/powerpoint/2010/main" val="1205026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xit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401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451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951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xit" presetSubtype="4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2" presetClass="exit" presetSubtype="4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5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5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2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6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2" grpId="0"/>
      <p:bldP spid="2" grpId="1"/>
      <p:bldP spid="2" grpId="2"/>
      <p:bldP spid="2" grpId="3"/>
      <p:bldP spid="9" grpId="0" uiExpand="1" build="p" animBg="1"/>
      <p:bldP spid="9" grpId="1" uiExpand="1" build="p" animBg="1"/>
      <p:bldP spid="10" grpId="0" uiExpand="1" build="p" animBg="1"/>
      <p:bldP spid="10" grpId="1" uiExpand="1" build="p" animBg="1"/>
      <p:bldP spid="4" grpId="0"/>
      <p:bldP spid="4" grpId="1"/>
      <p:bldP spid="4" grpId="2"/>
      <p:bldP spid="4" grpId="3"/>
      <p:bldP spid="3" grpId="0" animBg="1"/>
      <p:bldP spid="3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DDC513-ABE8-40BD-B860-9650DAD51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9212" y="1792503"/>
            <a:ext cx="5181600" cy="291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¿Qué acaba de pasar?</a:t>
            </a:r>
          </a:p>
        </p:txBody>
      </p:sp>
      <p:pic>
        <p:nvPicPr>
          <p:cNvPr id="7" name="2024-03-12 17-51-45">
            <a:hlinkClick r:id="" action="ppaction://media"/>
            <a:extLst>
              <a:ext uri="{FF2B5EF4-FFF2-40B4-BE49-F238E27FC236}">
                <a16:creationId xmlns:a16="http://schemas.microsoft.com/office/drawing/2014/main" id="{C8D592D9-8963-4A00-BBB9-F77C863529EE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14065" y="1792503"/>
            <a:ext cx="5181600" cy="2914650"/>
          </a:xfr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20F092AB-A32C-4485-8795-1D689DFC32E8}"/>
              </a:ext>
            </a:extLst>
          </p:cNvPr>
          <p:cNvSpPr/>
          <p:nvPr/>
        </p:nvSpPr>
        <p:spPr>
          <a:xfrm>
            <a:off x="939113" y="370704"/>
            <a:ext cx="10799805" cy="57582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rgbClr val="C1EDF9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596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0CA08C-30A7-421E-A11C-05AB17E07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094" y="365125"/>
            <a:ext cx="10107706" cy="1325563"/>
          </a:xfrm>
        </p:spPr>
        <p:txBody>
          <a:bodyPr/>
          <a:lstStyle/>
          <a:p>
            <a:r>
              <a:rPr lang="es-ES" dirty="0">
                <a:effectLst>
                  <a:glow rad="139700">
                    <a:srgbClr val="C1EDF9">
                      <a:alpha val="45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SUPER </a:t>
            </a:r>
            <a:r>
              <a:rPr lang="es-ES" b="1" dirty="0">
                <a:effectLst>
                  <a:glow rad="165100">
                    <a:srgbClr val="C1EDF9">
                      <a:alpha val="42000"/>
                    </a:srgbClr>
                  </a:glow>
                </a:effectLst>
                <a:latin typeface="Roboto Med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HOT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5A4EFC-9EAD-46FA-BC5D-CF34BB4F0A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46094" y="1825625"/>
            <a:ext cx="4773706" cy="4019363"/>
          </a:xfrm>
        </p:spPr>
        <p:txBody>
          <a:bodyPr/>
          <a:lstStyle/>
          <a:p>
            <a:r>
              <a:rPr lang="es-ES" sz="28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¿Qué es SUPER </a:t>
            </a:r>
            <a:r>
              <a:rPr lang="es-ES" sz="28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</a:rPr>
              <a:t>HOT</a:t>
            </a:r>
            <a:r>
              <a:rPr lang="es-ES" sz="28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?</a:t>
            </a:r>
          </a:p>
          <a:p>
            <a:r>
              <a:rPr lang="es-ES" sz="2800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¿Qué lo hace especial?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290054-C1F8-4259-AC67-E90B4DF2B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19363"/>
          </a:xfrm>
        </p:spPr>
        <p:txBody>
          <a:bodyPr/>
          <a:lstStyle/>
          <a:p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Es el 2º </a:t>
            </a:r>
            <a:r>
              <a:rPr lang="es-ES" dirty="0" err="1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Shooter</a:t>
            </a:r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 independiente más innovador creado en años</a:t>
            </a:r>
          </a:p>
          <a:p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Mecánicas innovadoras y muy icónicas</a:t>
            </a:r>
          </a:p>
          <a:p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Un fuerte mensaje social</a:t>
            </a:r>
          </a:p>
          <a:p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Una increíble interfaz de usuario y mucho contenido adicional para mejorar la experiencia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581514D-1CA9-452A-ACA0-D96CF053B344}"/>
              </a:ext>
            </a:extLst>
          </p:cNvPr>
          <p:cNvSpPr/>
          <p:nvPr/>
        </p:nvSpPr>
        <p:spPr>
          <a:xfrm>
            <a:off x="939113" y="370704"/>
            <a:ext cx="10799805" cy="57582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rgbClr val="C1EDF9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2203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324567CD-BAC4-45D5-A815-68BF462A6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215" y="500062"/>
            <a:ext cx="10515600" cy="1325563"/>
          </a:xfrm>
        </p:spPr>
        <p:txBody>
          <a:bodyPr/>
          <a:lstStyle/>
          <a:p>
            <a:r>
              <a:rPr lang="es-ES" dirty="0">
                <a:effectLst>
                  <a:glow rad="139700">
                    <a:srgbClr val="C1EDF9">
                      <a:alpha val="45000"/>
                    </a:srgb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</a:rPr>
              <a:t>Pantalla de inicio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624970B6-1D74-4C85-93E0-9EA94424C7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1215" y="1750434"/>
            <a:ext cx="5181600" cy="4351338"/>
          </a:xfrm>
        </p:spPr>
        <p:txBody>
          <a:bodyPr/>
          <a:lstStyle/>
          <a:p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Animaciones mediante </a:t>
            </a:r>
            <a:r>
              <a:rPr lang="es-ES" dirty="0" err="1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javascript</a:t>
            </a:r>
            <a:endParaRPr lang="es-ES" dirty="0">
              <a:effectLst>
                <a:glow rad="101600">
                  <a:srgbClr val="C1EDF9">
                    <a:alpha val="32000"/>
                  </a:srgbClr>
                </a:glow>
              </a:effectLst>
              <a:latin typeface="Roboto THIN" panose="02000000000000000000" pitchFamily="2" charset="0"/>
              <a:ea typeface="Roboto THIN" panose="02000000000000000000" pitchFamily="2" charset="0"/>
            </a:endParaRPr>
          </a:p>
          <a:p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Intervalos</a:t>
            </a:r>
          </a:p>
          <a:p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Generación de números aleatorios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16" name="Marcador de contenido 15">
            <a:extLst>
              <a:ext uri="{FF2B5EF4-FFF2-40B4-BE49-F238E27FC236}">
                <a16:creationId xmlns:a16="http://schemas.microsoft.com/office/drawing/2014/main" id="{662DE1EC-6F32-424E-9859-A875F1EBA7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57318" y="2220231"/>
            <a:ext cx="5181600" cy="2417538"/>
          </a:xfr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A3A69D1D-FEB0-492E-83DB-C9E627521849}"/>
              </a:ext>
            </a:extLst>
          </p:cNvPr>
          <p:cNvSpPr/>
          <p:nvPr/>
        </p:nvSpPr>
        <p:spPr>
          <a:xfrm>
            <a:off x="939113" y="370704"/>
            <a:ext cx="10799805" cy="57582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rgbClr val="C1EDF9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3714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54702B-A6EF-4F28-B618-87C3B55A9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215" y="494420"/>
            <a:ext cx="10515600" cy="1325563"/>
          </a:xfrm>
        </p:spPr>
        <p:txBody>
          <a:bodyPr>
            <a:normAutofit/>
          </a:bodyPr>
          <a:lstStyle/>
          <a:p>
            <a:r>
              <a:rPr lang="es-ES" dirty="0">
                <a:effectLst>
                  <a:glow rad="139700">
                    <a:srgbClr val="C1EDF9">
                      <a:alpha val="45000"/>
                    </a:srgb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</a:rPr>
              <a:t>MENÚS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2501C9-B677-478F-9B07-9E4F250DE5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1215" y="1801930"/>
            <a:ext cx="5181600" cy="4351338"/>
          </a:xfrm>
        </p:spPr>
        <p:txBody>
          <a:bodyPr/>
          <a:lstStyle/>
          <a:p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Gestión de cadenas</a:t>
            </a:r>
          </a:p>
          <a:p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Intervalos</a:t>
            </a:r>
          </a:p>
          <a:p>
            <a:r>
              <a:rPr lang="es-ES" dirty="0">
                <a:effectLst>
                  <a:glow rad="101600">
                    <a:srgbClr val="C1EDF9">
                      <a:alpha val="32000"/>
                    </a:srgbClr>
                  </a:glow>
                </a:effectLst>
                <a:latin typeface="Roboto THIN" panose="02000000000000000000" pitchFamily="2" charset="0"/>
                <a:ea typeface="Roboto THIN" panose="02000000000000000000" pitchFamily="2" charset="0"/>
              </a:rPr>
              <a:t>Obtención de la hora del equipo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29111BAD-8F18-4CC3-BE05-BE2F0CAF502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62815" y="1639010"/>
            <a:ext cx="5181600" cy="3399008"/>
          </a:xfr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A935A366-126F-468A-AC5E-7B22AF5E5378}"/>
              </a:ext>
            </a:extLst>
          </p:cNvPr>
          <p:cNvSpPr/>
          <p:nvPr/>
        </p:nvSpPr>
        <p:spPr>
          <a:xfrm>
            <a:off x="939113" y="370704"/>
            <a:ext cx="10799805" cy="57582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rgbClr val="C1EDF9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3281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D25210-BBD1-4A05-8491-E7BE54B56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215" y="500062"/>
            <a:ext cx="10515600" cy="1325563"/>
          </a:xfrm>
        </p:spPr>
        <p:txBody>
          <a:bodyPr>
            <a:normAutofit/>
          </a:bodyPr>
          <a:lstStyle/>
          <a:p>
            <a:r>
              <a:rPr lang="es-ES" dirty="0">
                <a:effectLst>
                  <a:glow rad="139700">
                    <a:srgbClr val="C1EDF9">
                      <a:alpha val="45000"/>
                    </a:srgb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</a:rPr>
              <a:t>Finalmente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971DCD-FB14-4655-9DBC-10B929505B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57415" y="1825625"/>
            <a:ext cx="5181600" cy="5122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>
                <a:effectLst>
                  <a:glow rad="393700">
                    <a:srgbClr val="C1EDF9">
                      <a:alpha val="25000"/>
                    </a:srgbClr>
                  </a:glow>
                </a:effectLst>
                <a:latin typeface="Perfect DOS VGA 437 Win" panose="02000009000000000000" pitchFamily="49"/>
                <a:ea typeface="Roboto THIN" panose="02000000000000000000" pitchFamily="2" charset="0"/>
              </a:rPr>
              <a:t>TreeDude.exe</a:t>
            </a:r>
          </a:p>
        </p:txBody>
      </p:sp>
      <p:sp>
        <p:nvSpPr>
          <p:cNvPr id="4" name="iddle">
            <a:extLst>
              <a:ext uri="{FF2B5EF4-FFF2-40B4-BE49-F238E27FC236}">
                <a16:creationId xmlns:a16="http://schemas.microsoft.com/office/drawing/2014/main" id="{F8313335-7D28-4248-9A21-A5C76E828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099" y="1556239"/>
            <a:ext cx="4703886" cy="45544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  ###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 #####[     ]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_|- -|_  |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  \__/  \|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|_______| |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|___|___|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s-ES" dirty="0"/>
          </a:p>
        </p:txBody>
      </p:sp>
      <p:sp>
        <p:nvSpPr>
          <p:cNvPr id="5" name="cut">
            <a:extLst>
              <a:ext uri="{FF2B5EF4-FFF2-40B4-BE49-F238E27FC236}">
                <a16:creationId xmlns:a16="http://schemas.microsoft.com/office/drawing/2014/main" id="{9144E200-B565-4321-A798-B111E5A04FC7}"/>
              </a:ext>
            </a:extLst>
          </p:cNvPr>
          <p:cNvSpPr txBox="1">
            <a:spLocks/>
          </p:cNvSpPr>
          <p:nvPr/>
        </p:nvSpPr>
        <p:spPr>
          <a:xfrm>
            <a:off x="5389686" y="1556239"/>
            <a:ext cx="5292969" cy="4554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4000" dirty="0">
                <a:solidFill>
                  <a:srgbClr val="6A9955"/>
                </a:solidFill>
                <a:latin typeface="Consolas" panose="020B0609020204030204" pitchFamily="49" charset="0"/>
              </a:rPr>
              <a:t>      </a:t>
            </a: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###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    </a:t>
            </a: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#####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   </a:t>
            </a: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_|o </a:t>
            </a:r>
            <a:r>
              <a:rPr lang="es-ES" sz="40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o</a:t>
            </a: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|_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  </a:t>
            </a: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  \__/  \\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  </a:t>
            </a: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|___   ----===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  </a:t>
            </a:r>
            <a:r>
              <a:rPr lang="es-E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|___|___|</a:t>
            </a:r>
            <a:endParaRPr lang="es-E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s-E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s-ES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92FB1D6-B629-443A-BFF6-BE7B33BFF3EB}"/>
              </a:ext>
            </a:extLst>
          </p:cNvPr>
          <p:cNvSpPr/>
          <p:nvPr/>
        </p:nvSpPr>
        <p:spPr>
          <a:xfrm>
            <a:off x="939113" y="370704"/>
            <a:ext cx="10799805" cy="575824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139700">
              <a:srgbClr val="C1EDF9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787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" presetClass="exit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" presetClass="exit" presetSubtype="0" fill="hold" grpId="3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500"/>
                            </p:stCondLst>
                            <p:childTnLst>
                              <p:par>
                                <p:cTn id="7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500"/>
                            </p:stCondLst>
                            <p:childTnLst>
                              <p:par>
                                <p:cTn id="75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500"/>
                            </p:stCondLst>
                            <p:childTnLst>
                              <p:par>
                                <p:cTn id="78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00"/>
                            </p:stCondLst>
                            <p:childTnLst>
                              <p:par>
                                <p:cTn id="8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500"/>
                            </p:stCondLst>
                            <p:childTnLst>
                              <p:par>
                                <p:cTn id="84" presetID="1" presetClass="exit" presetSubtype="0" fill="hold" grpId="4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000"/>
                            </p:stCondLst>
                            <p:childTnLst>
                              <p:par>
                                <p:cTn id="97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0" presetID="1" presetClass="exit" presetSubtype="0" fill="hold" grpId="5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500"/>
                            </p:stCondLst>
                            <p:childTnLst>
                              <p:par>
                                <p:cTn id="103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500"/>
                            </p:stCondLst>
                            <p:childTnLst>
                              <p:par>
                                <p:cTn id="106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500"/>
                            </p:stCondLst>
                            <p:childTnLst>
                              <p:par>
                                <p:cTn id="109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12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15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18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/>
      <p:bldP spid="4" grpId="1" build="p"/>
      <p:bldP spid="4" grpId="2" build="allAtOnce"/>
      <p:bldP spid="4" grpId="3" build="p"/>
      <p:bldP spid="4" grpId="4" build="allAtOnce"/>
      <p:bldP spid="4" grpId="5" build="p"/>
      <p:bldP spid="5" grpId="0"/>
      <p:bldP spid="5" grpId="1"/>
      <p:bldP spid="5" grpId="2"/>
      <p:bldP spid="5" grpId="3"/>
      <p:bldP spid="5" grpId="4"/>
      <p:bldP spid="5" grpId="5"/>
    </p:bld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255</TotalTime>
  <Words>321</Words>
  <Application>Microsoft Office PowerPoint</Application>
  <PresentationFormat>Panorámica</PresentationFormat>
  <Paragraphs>64</Paragraphs>
  <Slides>13</Slides>
  <Notes>0</Notes>
  <HiddenSlides>0</HiddenSlides>
  <MMClips>9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Perfect DOS VGA 437 Win</vt:lpstr>
      <vt:lpstr>Roboto Medium</vt:lpstr>
      <vt:lpstr>Roboto Thin</vt:lpstr>
      <vt:lpstr>Roboto Thin</vt:lpstr>
      <vt:lpstr>Office Theme</vt:lpstr>
      <vt:lpstr>Presentación de PowerPoint</vt:lpstr>
      <vt:lpstr>Presentación de PowerPoint</vt:lpstr>
      <vt:lpstr>TRABAJO PARA EL SEGUNDO TRIMESTRE DE LA ASIGNATURA DE DESARROLLO EN ENTORNO CLIENTE</vt:lpstr>
      <vt:lpstr>SUPER</vt:lpstr>
      <vt:lpstr>Presentación de PowerPoint</vt:lpstr>
      <vt:lpstr>SUPER HOT</vt:lpstr>
      <vt:lpstr>Pantalla de inicio</vt:lpstr>
      <vt:lpstr>MENÚS</vt:lpstr>
      <vt:lpstr>Finalmente</vt:lpstr>
      <vt:lpstr>¿Qué no se pudo hacer?</vt:lpstr>
      <vt:lpstr>Los audios</vt:lpstr>
      <vt:lpstr>Pruebas destacables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TRABAJO PARA EL SEGUNDO TRIMESTRE DE LA ASIGNATURA DE DESARROLLO EN ENTORNO CLIENTE</dc:title>
  <dc:creator>DANIEL MOYANO FAJARDO</dc:creator>
  <cp:lastModifiedBy>DANIEL MOYANO FAJARDO</cp:lastModifiedBy>
  <cp:revision>30</cp:revision>
  <dcterms:created xsi:type="dcterms:W3CDTF">2024-03-12T14:26:35Z</dcterms:created>
  <dcterms:modified xsi:type="dcterms:W3CDTF">2024-03-13T14:56:28Z</dcterms:modified>
</cp:coreProperties>
</file>

<file path=docProps/thumbnail.jpeg>
</file>